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8" r:id="rId14"/>
    <p:sldId id="289" r:id="rId15"/>
    <p:sldId id="287" r:id="rId16"/>
    <p:sldId id="290" r:id="rId17"/>
    <p:sldId id="291" r:id="rId18"/>
    <p:sldId id="292" r:id="rId19"/>
    <p:sldId id="294" r:id="rId20"/>
    <p:sldId id="295" r:id="rId21"/>
    <p:sldId id="296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8" r:id="rId30"/>
    <p:sldId id="309" r:id="rId31"/>
    <p:sldId id="275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249" autoAdjust="0"/>
  </p:normalViewPr>
  <p:slideViewPr>
    <p:cSldViewPr>
      <p:cViewPr varScale="1">
        <p:scale>
          <a:sx n="64" d="100"/>
          <a:sy n="64" d="100"/>
        </p:scale>
        <p:origin x="9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442FE-50AA-4873-8284-5CBB3479B5B9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5D12F-FFE0-46D3-B51E-936A01614C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5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5D12F-FFE0-46D3-B51E-936A01614C2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09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5D12F-FFE0-46D3-B51E-936A01614C2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875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5D12F-FFE0-46D3-B51E-936A01614C2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64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F1F24-7A61-4531-8B3A-BCEFA0786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C17782-0CCB-4EDA-B428-E2E85DEE6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7DF1F8-F323-4857-8292-1456A64B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BDD4-41E6-4C93-8D3F-79151BA316F2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D7ED51-C202-41FD-A9A7-E4E809E92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8295BB-C2D7-43A4-8B5B-27F05AF7E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ED5-608C-4A12-B868-BE22BD81A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6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61D56A-D213-4F2E-B0AF-C3E51270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3A8025-1981-43A1-B9F4-F38521621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17B8DF-24E3-4EA4-92C5-BF517A7F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BDD4-41E6-4C93-8D3F-79151BA316F2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B25005-BC05-4FFE-B23B-2D56F46A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22E9F1-FA2C-48CA-B198-DC8C7A67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ED5-608C-4A12-B868-BE22BD81A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14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34C957-8FEE-4CB9-ADCD-FA2857A172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BD8F931-258C-4145-880E-1D892F07E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31899E-F6E3-40AB-91D1-376FDD4C5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BDD4-41E6-4C93-8D3F-79151BA316F2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06BA33-B96A-490E-A36D-B6CB39AA6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FD108E-459E-49ED-B23F-813C2D86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ED5-608C-4A12-B868-BE22BD81A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25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93C26C-680D-4D9A-93C1-A387D8184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033693-1969-492A-B450-9DFE87F7F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FE724C-3EDF-4615-99F1-681E0B25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BDD4-41E6-4C93-8D3F-79151BA316F2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0E01FA-0E8E-475E-ABB5-5A3DAD4CA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3A276C-1037-4064-A795-7A95832D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ED5-608C-4A12-B868-BE22BD81A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97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AF710-10B7-4D5D-A68C-EDC37F85A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9E91BA-50D4-4916-A54B-36870B04C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4EF99D-DE75-4FE5-9C8E-7A35B1C8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BDD4-41E6-4C93-8D3F-79151BA316F2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410309-6D5B-4F3F-A309-AF593861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0224E-BAF4-4B9D-A7E0-5BA6FC29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ED5-608C-4A12-B868-BE22BD81A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08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2E352E-8D2F-4EBD-8526-E8D345B1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7A17FA-5196-406E-AD00-BB7FC59A5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67B4C0-5EB3-496D-AC19-14DA4FE05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DC69F8-841B-4C02-AD25-3495BDE1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BDD4-41E6-4C93-8D3F-79151BA316F2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286F29-0120-46BB-BE9B-FF70FDAAD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81174-2A26-411D-B46B-67AF9A5D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ED5-608C-4A12-B868-BE22BD81A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90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96C7C-B8E2-4CE3-9B4A-152C2912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1553B8-F612-4069-9A0C-5E59AF984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18A38B4-EC21-44A4-832E-248852794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3F031D6-65B0-478A-A822-4E39AE9AD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C09142E-1845-4367-8FDF-FA7C477E7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EA1292A-B259-43F7-AB78-33BD7FED2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BDD4-41E6-4C93-8D3F-79151BA316F2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FDD6754-9757-42DA-B223-748D643CA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D099A2E-8624-4FFF-B15A-3CCE5532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ED5-608C-4A12-B868-BE22BD81A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72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0158E-C4A1-4B52-9AB6-37FA2522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543E676-EB25-4E18-9963-E570841D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BDD4-41E6-4C93-8D3F-79151BA316F2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A393BC2-9BD0-43C7-B9A6-BACBFFA9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42464F4-1F92-4C3D-AEA4-491FB47F6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ED5-608C-4A12-B868-BE22BD81A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12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5BEEEE6-6660-4FAE-B14D-C4582E9A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BDD4-41E6-4C93-8D3F-79151BA316F2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2AB0760-D80D-4797-874D-BBAF7711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169EF62-9539-40DF-B100-2A15A6C0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ED5-608C-4A12-B868-BE22BD81A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34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475C0-B6DE-4F78-A00B-4E88D60FA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02D64A-0EF2-471D-9672-346293939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96B11CD-1F3D-4266-89F9-023D0CA58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359279-0250-45EF-B8AB-5F5A2B3D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BDD4-41E6-4C93-8D3F-79151BA316F2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D98252-ACFE-4D96-9E03-6A65B016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459734-AA89-4DB5-9722-DC56CC7B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ED5-608C-4A12-B868-BE22BD81A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35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35364-669A-4307-9BE5-D5F5ECBA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63F28D0-6DE7-4A54-A20C-4C9F5D965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61ED3F-E28C-47B2-B26C-2FAE1FD06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D2831F-2421-4EAB-BF8D-CBA816BAB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BDD4-41E6-4C93-8D3F-79151BA316F2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78A058-299A-4523-8341-34FDC26DC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42F968-E645-43A2-97CF-137486D3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5ED5-608C-4A12-B868-BE22BD81A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43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2893748-C0A6-4B88-8C8E-7F7FCBB20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CF6FE1-DCA2-4296-81AB-114DDA491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0B3CEF-2A8A-42A9-BA53-F02BEB480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BDD4-41E6-4C93-8D3F-79151BA316F2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C80080-3090-4BEE-BC5C-FBEF55AD4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B4A78B-1832-405B-811A-A42EC7EEF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05ED5-608C-4A12-B868-BE22BD81A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03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urynews.com/2018/08/28/berkeleys-lavagem-festival-is-blast-of-brazilian-musical-joy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OGOd2UJaMY?feature=oembed" TargetMode="Externa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jvf8oWHTrv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hyperlink" Target="https://en.wikipedia.org/wiki/Milonga_(music)#:~:text=Milonga%20is%20a%20musical%20genre,signature%2C%20as%20are%20most%20milongas.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5C9CA98A-2B4E-455C-AB3D-DCBF77BB8506}"/>
              </a:ext>
            </a:extLst>
          </p:cNvPr>
          <p:cNvSpPr/>
          <p:nvPr/>
        </p:nvSpPr>
        <p:spPr>
          <a:xfrm>
            <a:off x="0" y="1948480"/>
            <a:ext cx="12183400" cy="329955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any stereotype here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Michele Saraiva Carilo, PhD.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 of Portuguese Language Program and Lecturer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saraivacarilo.1@osu.edu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54DD1D2-7BDA-46B8-95BE-1F42F7C818CF}"/>
              </a:ext>
            </a:extLst>
          </p:cNvPr>
          <p:cNvGrpSpPr/>
          <p:nvPr/>
        </p:nvGrpSpPr>
        <p:grpSpPr>
          <a:xfrm>
            <a:off x="0" y="0"/>
            <a:ext cx="12196690" cy="6858000"/>
            <a:chOff x="0" y="0"/>
            <a:chExt cx="12196690" cy="6858000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17C1DC07-47A5-47A9-B8A4-ACB7D0CD3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90" y="5333019"/>
              <a:ext cx="12183400" cy="1524981"/>
            </a:xfrm>
            <a:prstGeom prst="rect">
              <a:avLst/>
            </a:prstGeom>
          </p:spPr>
        </p:pic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F3166160-262B-4E49-8F7A-7B4B62C58D29}"/>
                </a:ext>
              </a:extLst>
            </p:cNvPr>
            <p:cNvGrpSpPr/>
            <p:nvPr/>
          </p:nvGrpSpPr>
          <p:grpSpPr>
            <a:xfrm>
              <a:off x="0" y="0"/>
              <a:ext cx="12192000" cy="1948480"/>
              <a:chOff x="0" y="0"/>
              <a:chExt cx="12192000" cy="1948480"/>
            </a:xfrm>
          </p:grpSpPr>
          <p:pic>
            <p:nvPicPr>
              <p:cNvPr id="5" name="Imagem 4">
                <a:extLst>
                  <a:ext uri="{FF2B5EF4-FFF2-40B4-BE49-F238E27FC236}">
                    <a16:creationId xmlns:a16="http://schemas.microsoft.com/office/drawing/2014/main" id="{3D259162-3AE6-4DE6-A8C0-510DA91AD6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1948480"/>
              </a:xfrm>
              <a:prstGeom prst="rect">
                <a:avLst/>
              </a:prstGeom>
            </p:spPr>
          </p:pic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081998FD-3BD9-4BE0-8E44-7CC5498A3DFC}"/>
                  </a:ext>
                </a:extLst>
              </p:cNvPr>
              <p:cNvSpPr/>
              <p:nvPr/>
            </p:nvSpPr>
            <p:spPr>
              <a:xfrm>
                <a:off x="6104990" y="116632"/>
                <a:ext cx="5967674" cy="1746863"/>
              </a:xfrm>
              <a:prstGeom prst="rect">
                <a:avLst/>
              </a:prstGeom>
              <a:solidFill>
                <a:srgbClr val="BB0000"/>
              </a:solidFill>
              <a:ln>
                <a:solidFill>
                  <a:srgbClr val="BB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Virtual Portuguese K-12 Workshop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155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353ED7-7FFE-4CD9-A536-DFEEBBC4FA3D}"/>
              </a:ext>
            </a:extLst>
          </p:cNvPr>
          <p:cNvSpPr txBox="1"/>
          <p:nvPr/>
        </p:nvSpPr>
        <p:spPr>
          <a:xfrm>
            <a:off x="187044" y="1556792"/>
            <a:ext cx="1180931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1.4. SUCCESS</a:t>
            </a:r>
          </a:p>
          <a:p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1.4.1.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you exit the interaction with additional items in your cultural repertoire.</a:t>
            </a:r>
          </a:p>
          <a:p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1.4.2.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your representation of one culture (or multiple cultures) help others add items to their cultural repertoire.</a:t>
            </a:r>
          </a:p>
          <a:p>
            <a:pPr algn="just"/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1.4.3.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Openness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ability to adjust your cultural lens during intercultural interactions.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7A6127A-1D26-45C6-BC4D-ED0A84783131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1513717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A6B3544-59C8-4D3C-A587-4AE4C59E7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" y="5333019"/>
            <a:ext cx="12183400" cy="152498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F5B8507-98D7-45F3-B1A1-FB147D28F8A0}"/>
              </a:ext>
            </a:extLst>
          </p:cNvPr>
          <p:cNvSpPr txBox="1"/>
          <p:nvPr/>
        </p:nvSpPr>
        <p:spPr>
          <a:xfrm>
            <a:off x="187044" y="1566952"/>
            <a:ext cx="118093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MAIN POINTS FOR OUR DISCUSSION</a:t>
            </a:r>
          </a:p>
          <a:p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strike="sngStrike" dirty="0">
                <a:latin typeface="Arial" panose="020B0604020202020204" pitchFamily="34" charset="0"/>
                <a:cs typeface="Arial" panose="020B0604020202020204" pitchFamily="34" charset="0"/>
              </a:rPr>
              <a:t>1.Definition of Intercultural Communicative Competence (ICC)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2.Cultural Shock vs Critical Intercultural Awareness 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3.Description, Interpretation, Evaluation (D.I.E.)    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7CD53E9-7A69-483F-87F9-9A32EBA97CAC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2592054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353ED7-7FFE-4CD9-A536-DFEEBBC4FA3D}"/>
              </a:ext>
            </a:extLst>
          </p:cNvPr>
          <p:cNvSpPr txBox="1"/>
          <p:nvPr/>
        </p:nvSpPr>
        <p:spPr>
          <a:xfrm>
            <a:off x="187044" y="1628800"/>
            <a:ext cx="118093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2.CULTURAL SHOCK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CRITICAL INTERCULTURAL AWARENESS</a:t>
            </a: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2.1.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Cultural shock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the feeling of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confusion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and/or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anxiety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that people experience when facing </a:t>
            </a:r>
            <a:r>
              <a:rPr lang="en-US" sz="28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different cultural habits from their own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2.2.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Critical Intercultural Awareness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an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cultures within which you participate and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openness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towards cultures within which you do not participate without having only your own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cultural references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a source for developing such understanding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6F0A264-6444-49A9-B429-1E861DB1A275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3069416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353ED7-7FFE-4CD9-A536-DFEEBBC4FA3D}"/>
              </a:ext>
            </a:extLst>
          </p:cNvPr>
          <p:cNvSpPr txBox="1"/>
          <p:nvPr/>
        </p:nvSpPr>
        <p:spPr>
          <a:xfrm>
            <a:off x="187044" y="1700808"/>
            <a:ext cx="118093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CULTURAL SHOCK</a:t>
            </a:r>
          </a:p>
          <a:p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activities that promote the idea of cultural shock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(focusing on differences between cultures using an essentialist notion of culture as a manifestation that is shared by members of a same nation/country)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CD01141-7E64-4669-A2D6-05ACE0D07FA1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243116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EE1A67C-5DD6-47A7-A8E6-B6C5C4C66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294624"/>
            <a:ext cx="4324954" cy="556337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C71BD1E-5492-4DDD-A8DD-9CC12AC1D042}"/>
              </a:ext>
            </a:extLst>
          </p:cNvPr>
          <p:cNvSpPr txBox="1"/>
          <p:nvPr/>
        </p:nvSpPr>
        <p:spPr>
          <a:xfrm>
            <a:off x="5015880" y="1772816"/>
            <a:ext cx="64764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Comprehension:</a:t>
            </a: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Dialogue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BB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Vocabulary:</a:t>
            </a:r>
            <a:r>
              <a:rPr lang="pt-BR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parts, opinion, description</a:t>
            </a:r>
          </a:p>
          <a:p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Production:</a:t>
            </a:r>
            <a:r>
              <a:rPr lang="pt-BR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2F1E812-CBEC-425C-8739-FDFEC6B74778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2843347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09A0AC6-E3D9-46D3-ACF4-3ADAAB999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220" y="1386590"/>
            <a:ext cx="8640960" cy="5400601"/>
          </a:xfrm>
          <a:prstGeom prst="rect">
            <a:avLst/>
          </a:prstGeom>
        </p:spPr>
      </p:pic>
      <p:sp>
        <p:nvSpPr>
          <p:cNvPr id="5" name="Círculo: Vazio 4">
            <a:extLst>
              <a:ext uri="{FF2B5EF4-FFF2-40B4-BE49-F238E27FC236}">
                <a16:creationId xmlns:a16="http://schemas.microsoft.com/office/drawing/2014/main" id="{552A1559-3947-4F80-82A1-915F20A77CC4}"/>
              </a:ext>
            </a:extLst>
          </p:cNvPr>
          <p:cNvSpPr/>
          <p:nvPr/>
        </p:nvSpPr>
        <p:spPr>
          <a:xfrm>
            <a:off x="7680176" y="5459963"/>
            <a:ext cx="3024336" cy="1398037"/>
          </a:xfrm>
          <a:prstGeom prst="donut">
            <a:avLst>
              <a:gd name="adj" fmla="val 6766"/>
            </a:avLst>
          </a:prstGeom>
          <a:solidFill>
            <a:srgbClr val="BB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450FEBE-99C0-4242-AC30-6D807A72BCD6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3906425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BB55F90-24AC-467F-9A7C-2241EF975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556792"/>
            <a:ext cx="8208912" cy="518398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BACEBF94-41E9-4E07-9E80-CC8073E71C7A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1072621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5F5DD4C-0DE0-4051-8B83-60E1D5F5B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5" y="1412776"/>
            <a:ext cx="4280751" cy="518457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B7A462A-000C-45ED-897B-2903326CBB61}"/>
              </a:ext>
            </a:extLst>
          </p:cNvPr>
          <p:cNvSpPr txBox="1"/>
          <p:nvPr/>
        </p:nvSpPr>
        <p:spPr>
          <a:xfrm>
            <a:off x="5015880" y="1433123"/>
            <a:ext cx="6476420" cy="530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Comprehension:</a:t>
            </a: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 and questions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50" b="1" dirty="0">
              <a:solidFill>
                <a:srgbClr val="BB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Vocabulary:</a:t>
            </a:r>
            <a:r>
              <a:rPr lang="pt-BR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Events, special occasions</a:t>
            </a:r>
          </a:p>
          <a:p>
            <a:endParaRPr lang="en-US" sz="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Resource:</a:t>
            </a:r>
            <a:r>
              <a:rPr lang="pt-BR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</a:p>
          <a:p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Production:</a:t>
            </a:r>
            <a:r>
              <a:rPr lang="pt-BR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between Brazilians and you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95A78DE-F371-4D0A-BB56-B35F2FF6E0E0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1773910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6AC78F2-4798-4988-8608-0889150ED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40768"/>
            <a:ext cx="6074230" cy="5328592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CDC8685-40F0-49B2-A30C-3365B3B49405}"/>
              </a:ext>
            </a:extLst>
          </p:cNvPr>
          <p:cNvCxnSpPr>
            <a:cxnSpLocks/>
          </p:cNvCxnSpPr>
          <p:nvPr/>
        </p:nvCxnSpPr>
        <p:spPr>
          <a:xfrm>
            <a:off x="407368" y="6525344"/>
            <a:ext cx="172819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6226FBA8-785D-4C79-9BF0-857011334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1285241"/>
            <a:ext cx="5712091" cy="5411456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0CDDF45-1161-405B-9176-E1DA9059B119}"/>
              </a:ext>
            </a:extLst>
          </p:cNvPr>
          <p:cNvCxnSpPr>
            <a:cxnSpLocks/>
          </p:cNvCxnSpPr>
          <p:nvPr/>
        </p:nvCxnSpPr>
        <p:spPr>
          <a:xfrm>
            <a:off x="7824192" y="6237312"/>
            <a:ext cx="39604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8DC789E-3848-4A6C-8CC1-9BDB89F49188}"/>
              </a:ext>
            </a:extLst>
          </p:cNvPr>
          <p:cNvCxnSpPr>
            <a:cxnSpLocks/>
          </p:cNvCxnSpPr>
          <p:nvPr/>
        </p:nvCxnSpPr>
        <p:spPr>
          <a:xfrm>
            <a:off x="6528048" y="6669360"/>
            <a:ext cx="51125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04DCD89D-F5E5-4472-B56F-C500FDA7333D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47358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2DE3EA2-C34F-4429-A8C3-E4D9053C2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26" y="1171985"/>
            <a:ext cx="11343948" cy="565982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AF2A943-DF69-4A90-BB75-E2ABBF893B30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407885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BA0A728-D0F3-4B1B-9A1D-E472B2D7DAB0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6B3544-59C8-4D3C-A587-4AE4C59E7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" y="5333019"/>
            <a:ext cx="12183400" cy="152498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F5B8507-98D7-45F3-B1A1-FB147D28F8A0}"/>
              </a:ext>
            </a:extLst>
          </p:cNvPr>
          <p:cNvSpPr txBox="1"/>
          <p:nvPr/>
        </p:nvSpPr>
        <p:spPr>
          <a:xfrm>
            <a:off x="187044" y="1566952"/>
            <a:ext cx="118093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MAIN POINTS FOR OUR DISCUSSION</a:t>
            </a:r>
          </a:p>
          <a:p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1.Definition of Intercultural Communicative Competence (ICC)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2.Cultural Shock vs Critical Intercultural Awareness 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3.Description, Interpretation, Evaluation (D.I.E.)     </a:t>
            </a:r>
          </a:p>
        </p:txBody>
      </p:sp>
    </p:spTree>
    <p:extLst>
      <p:ext uri="{BB962C8B-B14F-4D97-AF65-F5344CB8AC3E}">
        <p14:creationId xmlns:p14="http://schemas.microsoft.com/office/powerpoint/2010/main" val="2761277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353ED7-7FFE-4CD9-A536-DFEEBBC4FA3D}"/>
              </a:ext>
            </a:extLst>
          </p:cNvPr>
          <p:cNvSpPr txBox="1"/>
          <p:nvPr/>
        </p:nvSpPr>
        <p:spPr>
          <a:xfrm>
            <a:off x="187044" y="1700808"/>
            <a:ext cx="118093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CRITICAL INTERCULTURAL AWARENESS</a:t>
            </a:r>
          </a:p>
          <a:p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modifications to promote intercultural awareness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(focusing on differences between cultures, not countries)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C47F305-0EA4-4024-BFB4-F5AF1F65F0EB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1101772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EE1A67C-5DD6-47A7-A8E6-B6C5C4C66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294624"/>
            <a:ext cx="4324954" cy="556337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C71BD1E-5492-4DDD-A8DD-9CC12AC1D042}"/>
              </a:ext>
            </a:extLst>
          </p:cNvPr>
          <p:cNvSpPr txBox="1"/>
          <p:nvPr/>
        </p:nvSpPr>
        <p:spPr>
          <a:xfrm>
            <a:off x="4943872" y="1313591"/>
            <a:ext cx="69847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Comprehension: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video about the sociocultural background of the painting/painter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b="1" dirty="0">
              <a:solidFill>
                <a:srgbClr val="BB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Vocabulary:</a:t>
            </a:r>
            <a:r>
              <a:rPr lang="pt-BR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parts, colors, description, interpretation, evaluation (rationale-based)</a:t>
            </a:r>
          </a:p>
          <a:p>
            <a:pPr algn="just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Production:</a:t>
            </a:r>
            <a:r>
              <a:rPr lang="pt-BR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Re-interpretation (rationale-based)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B2F5546-7FE3-486B-9F5C-F288B9A18FFA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4172764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5F5DD4C-0DE0-4051-8B83-60E1D5F5B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5" y="1412776"/>
            <a:ext cx="4280751" cy="518457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B7A462A-000C-45ED-897B-2903326CBB61}"/>
              </a:ext>
            </a:extLst>
          </p:cNvPr>
          <p:cNvSpPr txBox="1"/>
          <p:nvPr/>
        </p:nvSpPr>
        <p:spPr>
          <a:xfrm>
            <a:off x="5015879" y="1433123"/>
            <a:ext cx="705678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Comprehension:</a:t>
            </a:r>
          </a:p>
          <a:p>
            <a:pPr algn="just"/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 with people from different cultural groups within Brazil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b="1" dirty="0">
              <a:solidFill>
                <a:srgbClr val="BB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Vocabulary:</a:t>
            </a:r>
            <a:r>
              <a:rPr lang="pt-BR" sz="26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Events, special occasions, traditional dishes, drinks, decorations and/or clothes and why</a:t>
            </a:r>
          </a:p>
          <a:p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Resource:</a:t>
            </a:r>
            <a:r>
              <a:rPr lang="pt-BR" sz="26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</a:p>
          <a:p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Production:</a:t>
            </a:r>
            <a:r>
              <a:rPr lang="pt-BR" sz="26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Show and tell</a:t>
            </a: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52B96FD-150B-4F08-8C55-CDBEC4FFE281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2047290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A6B3544-59C8-4D3C-A587-4AE4C59E7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" y="5333019"/>
            <a:ext cx="12183400" cy="152498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F5B8507-98D7-45F3-B1A1-FB147D28F8A0}"/>
              </a:ext>
            </a:extLst>
          </p:cNvPr>
          <p:cNvSpPr txBox="1"/>
          <p:nvPr/>
        </p:nvSpPr>
        <p:spPr>
          <a:xfrm>
            <a:off x="187044" y="1566952"/>
            <a:ext cx="118093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MAIN POINTS FOR OUR DISCUSSION</a:t>
            </a:r>
          </a:p>
          <a:p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strike="sngStrike" dirty="0">
                <a:latin typeface="Arial" panose="020B0604020202020204" pitchFamily="34" charset="0"/>
                <a:cs typeface="Arial" panose="020B0604020202020204" pitchFamily="34" charset="0"/>
              </a:rPr>
              <a:t>1.Definition of Intercultural Communicative Competence (ICC)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strike="sngStrike" dirty="0">
                <a:latin typeface="Arial" panose="020B0604020202020204" pitchFamily="34" charset="0"/>
                <a:cs typeface="Arial" panose="020B0604020202020204" pitchFamily="34" charset="0"/>
              </a:rPr>
              <a:t>2.Cultural Shock vs Critical Intercultural Awareness 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3.Description, Interpretation, Evaluation (D.I.E.)    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1BCC6E6-B13E-43F5-ACF6-3EB768118E3F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1900054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353ED7-7FFE-4CD9-A536-DFEEBBC4FA3D}"/>
              </a:ext>
            </a:extLst>
          </p:cNvPr>
          <p:cNvSpPr txBox="1"/>
          <p:nvPr/>
        </p:nvSpPr>
        <p:spPr>
          <a:xfrm>
            <a:off x="187044" y="1628800"/>
            <a:ext cx="118093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3.THE D.I.E. EXERCISE</a:t>
            </a: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3.1.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what can be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sensed </a:t>
            </a:r>
            <a:r>
              <a:rPr lang="en-US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(seen, felt, smelled, heard, tasted)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objectively and in detail.</a:t>
            </a:r>
          </a:p>
          <a:p>
            <a:pPr algn="just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3.2.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Interpretation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speculation of the meaning behind what can be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sensed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3.3.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opinion attached to a set of values, beliefs and cultural experiences.</a:t>
            </a:r>
          </a:p>
          <a:p>
            <a:pPr algn="just"/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8008AF2-1354-47FD-8359-A7B43B64F542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2221173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353ED7-7FFE-4CD9-A536-DFEEBBC4FA3D}"/>
              </a:ext>
            </a:extLst>
          </p:cNvPr>
          <p:cNvSpPr txBox="1"/>
          <p:nvPr/>
        </p:nvSpPr>
        <p:spPr>
          <a:xfrm>
            <a:off x="187044" y="1268760"/>
            <a:ext cx="11809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DESCRIPTION – </a:t>
            </a:r>
            <a:r>
              <a:rPr lang="en-GB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see?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D9A6F7F-C469-4980-9171-CFC0EAEA7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1844824"/>
            <a:ext cx="7344816" cy="488930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994B003-603A-485C-9CDA-6E3A38A33432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1157739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353ED7-7FFE-4CD9-A536-DFEEBBC4FA3D}"/>
              </a:ext>
            </a:extLst>
          </p:cNvPr>
          <p:cNvSpPr txBox="1"/>
          <p:nvPr/>
        </p:nvSpPr>
        <p:spPr>
          <a:xfrm>
            <a:off x="187044" y="1190509"/>
            <a:ext cx="1180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 INTERPRETATION – </a:t>
            </a:r>
            <a:r>
              <a:rPr lang="en-GB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of what you see?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C33F0E9-8250-4E4C-AA18-423800AED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1844824"/>
            <a:ext cx="7344816" cy="4889301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9E5F270-C311-4FF1-AC15-E94835CE0A42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2139314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353ED7-7FFE-4CD9-A536-DFEEBBC4FA3D}"/>
              </a:ext>
            </a:extLst>
          </p:cNvPr>
          <p:cNvSpPr txBox="1"/>
          <p:nvPr/>
        </p:nvSpPr>
        <p:spPr>
          <a:xfrm>
            <a:off x="187044" y="1165104"/>
            <a:ext cx="11809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 EVALUATION – </a:t>
            </a:r>
            <a:r>
              <a:rPr lang="en-GB" sz="30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feel about what you see/think?</a:t>
            </a:r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FA45ED4-8172-48DB-AF50-DB75C0849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1844824"/>
            <a:ext cx="7344816" cy="4889301"/>
          </a:xfrm>
          <a:prstGeom prst="rect">
            <a:avLst/>
          </a:prstGeom>
        </p:spPr>
      </p:pic>
      <p:pic>
        <p:nvPicPr>
          <p:cNvPr id="3" name="Imagem 2">
            <a:hlinkClick r:id="rId3"/>
            <a:extLst>
              <a:ext uri="{FF2B5EF4-FFF2-40B4-BE49-F238E27FC236}">
                <a16:creationId xmlns:a16="http://schemas.microsoft.com/office/drawing/2014/main" id="{80A52B70-A995-4969-A5F0-F03DC8C0F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3" y="5933154"/>
            <a:ext cx="914479" cy="91447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26C18307-0515-4C0E-BBA2-C14D812E4136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3930880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353ED7-7FFE-4CD9-A536-DFEEBBC4FA3D}"/>
              </a:ext>
            </a:extLst>
          </p:cNvPr>
          <p:cNvSpPr txBox="1"/>
          <p:nvPr/>
        </p:nvSpPr>
        <p:spPr>
          <a:xfrm>
            <a:off x="187044" y="1268760"/>
            <a:ext cx="11809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DESCRIPTION – </a:t>
            </a:r>
            <a:r>
              <a:rPr lang="en-GB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see and hear?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Mídia Online 1" title="July 15 2012 Capoeira Brasil NYC">
            <a:hlinkClick r:id="" action="ppaction://media"/>
            <a:extLst>
              <a:ext uri="{FF2B5EF4-FFF2-40B4-BE49-F238E27FC236}">
                <a16:creationId xmlns:a16="http://schemas.microsoft.com/office/drawing/2014/main" id="{E46195AB-C85B-4852-903B-72778CF185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79232" y="1998650"/>
            <a:ext cx="8424936" cy="473902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02C2A75-6BE2-4248-9E5A-79D4DD7E6FEE}"/>
              </a:ext>
            </a:extLst>
          </p:cNvPr>
          <p:cNvSpPr txBox="1"/>
          <p:nvPr/>
        </p:nvSpPr>
        <p:spPr>
          <a:xfrm>
            <a:off x="195644" y="1274833"/>
            <a:ext cx="1180931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9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 INTERPRETATION – </a:t>
            </a:r>
            <a:r>
              <a:rPr lang="en-GB" sz="29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of what you see/hear?</a:t>
            </a:r>
            <a:endParaRPr lang="pt-BR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ED350DC-D148-4337-8488-1B38E6139ACB}"/>
              </a:ext>
            </a:extLst>
          </p:cNvPr>
          <p:cNvSpPr txBox="1"/>
          <p:nvPr/>
        </p:nvSpPr>
        <p:spPr>
          <a:xfrm>
            <a:off x="164808" y="1268760"/>
            <a:ext cx="1180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 EVALUATION – </a:t>
            </a:r>
            <a:r>
              <a:rPr lang="en-GB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feel about what you think?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áfico 4" descr="Mouse">
            <a:hlinkClick r:id="rId4"/>
            <a:extLst>
              <a:ext uri="{FF2B5EF4-FFF2-40B4-BE49-F238E27FC236}">
                <a16:creationId xmlns:a16="http://schemas.microsoft.com/office/drawing/2014/main" id="{14B1C83E-D051-4A3B-AE34-E0743DBA7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4DA0712-B8F4-4914-BB0E-17B1A3BCF933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274177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6" grpId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353ED7-7FFE-4CD9-A536-DFEEBBC4FA3D}"/>
              </a:ext>
            </a:extLst>
          </p:cNvPr>
          <p:cNvSpPr txBox="1"/>
          <p:nvPr/>
        </p:nvSpPr>
        <p:spPr>
          <a:xfrm>
            <a:off x="-109156" y="1253313"/>
            <a:ext cx="11809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 DESCRIPTION – </a:t>
            </a:r>
            <a:r>
              <a:rPr lang="en-GB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hear?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 descr="Notação musical">
            <a:hlinkClick r:id="rId4"/>
            <a:extLst>
              <a:ext uri="{FF2B5EF4-FFF2-40B4-BE49-F238E27FC236}">
                <a16:creationId xmlns:a16="http://schemas.microsoft.com/office/drawing/2014/main" id="{C88A9D3F-2E4A-4A82-8389-791D7871C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421" y="5373216"/>
            <a:ext cx="1360226" cy="1360226"/>
          </a:xfrm>
          <a:prstGeom prst="rect">
            <a:avLst/>
          </a:prstGeom>
        </p:spPr>
      </p:pic>
      <p:pic>
        <p:nvPicPr>
          <p:cNvPr id="5" name="Milonga para as Missões">
            <a:hlinkClick r:id="" action="ppaction://media"/>
            <a:extLst>
              <a:ext uri="{FF2B5EF4-FFF2-40B4-BE49-F238E27FC236}">
                <a16:creationId xmlns:a16="http://schemas.microsoft.com/office/drawing/2014/main" id="{5A3F369F-3704-4772-B145-28C7EC49BF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5500" y="4111060"/>
            <a:ext cx="609600" cy="6096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A506589-E8A4-43A6-856E-C356963E79EC}"/>
              </a:ext>
            </a:extLst>
          </p:cNvPr>
          <p:cNvSpPr txBox="1"/>
          <p:nvPr/>
        </p:nvSpPr>
        <p:spPr>
          <a:xfrm>
            <a:off x="348309" y="2022024"/>
            <a:ext cx="1180931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1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 INTERPRETATION – </a:t>
            </a:r>
            <a:r>
              <a:rPr lang="en-GB" sz="31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of what you hear?</a:t>
            </a:r>
            <a:endParaRPr lang="pt-BR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5FFBCA5-FE0C-4F44-AB2E-42DA7864DB9C}"/>
              </a:ext>
            </a:extLst>
          </p:cNvPr>
          <p:cNvSpPr txBox="1"/>
          <p:nvPr/>
        </p:nvSpPr>
        <p:spPr>
          <a:xfrm>
            <a:off x="146794" y="2866895"/>
            <a:ext cx="1180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 EVALUATION – </a:t>
            </a:r>
            <a:r>
              <a:rPr lang="en-GB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feel about what you think?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D4FD322-80A5-4388-8C9D-B64E2FA1CC07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28299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353ED7-7FFE-4CD9-A536-DFEEBBC4FA3D}"/>
              </a:ext>
            </a:extLst>
          </p:cNvPr>
          <p:cNvSpPr txBox="1"/>
          <p:nvPr/>
        </p:nvSpPr>
        <p:spPr>
          <a:xfrm>
            <a:off x="187044" y="1628800"/>
            <a:ext cx="11809312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1.DEFINITION OF ICC</a:t>
            </a: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0" i="0" dirty="0">
                <a:solidFill>
                  <a:srgbClr val="000000"/>
                </a:solidFill>
                <a:effectLst/>
                <a:latin typeface="british_council"/>
              </a:rPr>
              <a:t>ICC refers to the </a:t>
            </a:r>
            <a:r>
              <a:rPr lang="en-US" sz="3600" b="1" i="0" dirty="0">
                <a:solidFill>
                  <a:srgbClr val="BB0000"/>
                </a:solidFill>
                <a:effectLst/>
                <a:latin typeface="british_council"/>
              </a:rPr>
              <a:t>ability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british_council"/>
              </a:rPr>
              <a:t> to </a:t>
            </a:r>
            <a:r>
              <a:rPr lang="en-US" sz="3600" b="1" i="0" dirty="0">
                <a:solidFill>
                  <a:srgbClr val="BB0000"/>
                </a:solidFill>
                <a:effectLst/>
                <a:latin typeface="british_council"/>
              </a:rPr>
              <a:t>understand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british_council"/>
              </a:rPr>
              <a:t> cultures, </a:t>
            </a:r>
            <a:r>
              <a:rPr lang="en-US" sz="3600" b="0" i="0" u="sng" dirty="0">
                <a:solidFill>
                  <a:srgbClr val="000000"/>
                </a:solidFill>
                <a:effectLst/>
                <a:latin typeface="british_council"/>
              </a:rPr>
              <a:t>including your own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british_council"/>
              </a:rPr>
              <a:t>, and use this understanding </a:t>
            </a:r>
            <a:r>
              <a:rPr lang="en-US" sz="3600" b="1" i="0" dirty="0">
                <a:solidFill>
                  <a:srgbClr val="BB0000"/>
                </a:solidFill>
                <a:effectLst/>
                <a:latin typeface="british_council"/>
              </a:rPr>
              <a:t>to communicate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british_council"/>
              </a:rPr>
              <a:t> with people from </a:t>
            </a:r>
            <a:r>
              <a:rPr lang="en-US" sz="3600" b="0" i="0" u="sng" dirty="0">
                <a:solidFill>
                  <a:srgbClr val="000000"/>
                </a:solidFill>
                <a:effectLst/>
                <a:latin typeface="british_council"/>
              </a:rPr>
              <a:t>other cultures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british_council"/>
              </a:rPr>
              <a:t> </a:t>
            </a:r>
            <a:r>
              <a:rPr lang="en-US" sz="3600" b="1" i="0" dirty="0">
                <a:solidFill>
                  <a:srgbClr val="BB0000"/>
                </a:solidFill>
                <a:effectLst/>
                <a:latin typeface="british_council"/>
              </a:rPr>
              <a:t>successfully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british_council"/>
              </a:rPr>
              <a:t>.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606C5DF-E732-482C-A7CD-E91D95EA2BF3}"/>
              </a:ext>
            </a:extLst>
          </p:cNvPr>
          <p:cNvSpPr txBox="1"/>
          <p:nvPr/>
        </p:nvSpPr>
        <p:spPr>
          <a:xfrm>
            <a:off x="171728" y="4365104"/>
            <a:ext cx="1180931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CULTURE WITHIN ICC</a:t>
            </a:r>
          </a:p>
          <a:p>
            <a:endParaRPr lang="pt-BR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b="0" i="0" dirty="0">
                <a:solidFill>
                  <a:srgbClr val="000000"/>
                </a:solidFill>
                <a:effectLst/>
                <a:latin typeface="british_council"/>
              </a:rPr>
              <a:t>It refers to a communal and individual repertoire comprising historical, geographic, social, linguistic, ethnic, racial, physical, dietary, economic, political, ideological, educational, sexual, gender-based backgrounds and inclinations which can be accessed accordingly to portray a specific image and/or express certain identities.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0288903-7F21-4EF5-A707-A6681145ABB5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1254224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A6B3544-59C8-4D3C-A587-4AE4C59E7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" y="5333019"/>
            <a:ext cx="12183400" cy="152498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F5B8507-98D7-45F3-B1A1-FB147D28F8A0}"/>
              </a:ext>
            </a:extLst>
          </p:cNvPr>
          <p:cNvSpPr txBox="1"/>
          <p:nvPr/>
        </p:nvSpPr>
        <p:spPr>
          <a:xfrm>
            <a:off x="187044" y="1566952"/>
            <a:ext cx="118093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MAIN POINTS FOR OUR DISCUSSION</a:t>
            </a:r>
          </a:p>
          <a:p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strike="sngStrike" dirty="0">
                <a:latin typeface="Arial" panose="020B0604020202020204" pitchFamily="34" charset="0"/>
                <a:cs typeface="Arial" panose="020B0604020202020204" pitchFamily="34" charset="0"/>
              </a:rPr>
              <a:t>1.Definition of Intercultural Communicative Competence (ICC)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strike="sngStrike" dirty="0">
                <a:latin typeface="Arial" panose="020B0604020202020204" pitchFamily="34" charset="0"/>
                <a:cs typeface="Arial" panose="020B0604020202020204" pitchFamily="34" charset="0"/>
              </a:rPr>
              <a:t>2.Cultural Shock vs Critical Intercultural Awareness 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strike="sngStrike" dirty="0">
                <a:latin typeface="Arial" panose="020B0604020202020204" pitchFamily="34" charset="0"/>
                <a:cs typeface="Arial" panose="020B0604020202020204" pitchFamily="34" charset="0"/>
              </a:rPr>
              <a:t>3.Description, Interpretation, Evaluation (D.I.E.)    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820CC7B-1F79-4A88-B21E-927ACDF6AF8B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3695918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81B08FF0-3F8D-406D-A5E9-4D3AC1874E6D}"/>
              </a:ext>
            </a:extLst>
          </p:cNvPr>
          <p:cNvSpPr txBox="1"/>
          <p:nvPr/>
        </p:nvSpPr>
        <p:spPr>
          <a:xfrm>
            <a:off x="407368" y="2035665"/>
            <a:ext cx="1108923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Bennett, M. J. (2004). Becoming interculturally competent. In J.S. Wurzel (Ed.),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Toward multiculturalism: A reader in multicultural education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2, 62-77.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Byram, M. (2012). Conceptualizing Intercultural (Communicative) Competence and Intercultural Citizenship. In J. Jackson (Ed.),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The Routledge Handbook of Language and Intercultural Communication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(pp.85-97). London, UK: Routledge. 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Carilo, M. S.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(2021).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Portuguese as an Additional Language within the context of Exchange Program for Undergraduate Students: a proposal for theoretical and pedagogical shift.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Revista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Linguagem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&amp; Ensino 24(1) (in press). 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Chapelle, C.A. (2010). If intercultural competence is the goal, what are the materials?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Proceedings of Intercultural Competence Conference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August, 2010, 1, 27-50.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Guilherme M, Dietz G (2015) Difference in diversity: multiple perspectives on multi-, inter-, and trans-cultural conceptual complexities.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Multicult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Discourse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10(1):1–21.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Kramsch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C. (2010).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The Multilingual Subject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Oxford, UK: Oxford University Press.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Liddicoat, A. J. &amp;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Scarino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A. (2013).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Intercultural Language Teaching and Learning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Malden, MA: Wiley-Blackwell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5DF2686-3320-4D31-ABE2-3F54C6C0C36C}"/>
              </a:ext>
            </a:extLst>
          </p:cNvPr>
          <p:cNvSpPr txBox="1"/>
          <p:nvPr/>
        </p:nvSpPr>
        <p:spPr>
          <a:xfrm>
            <a:off x="407368" y="1355523"/>
            <a:ext cx="3431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DC163E3-64FC-43E4-9306-3443A3164E7F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150939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353ED7-7FFE-4CD9-A536-DFEEBBC4FA3D}"/>
              </a:ext>
            </a:extLst>
          </p:cNvPr>
          <p:cNvSpPr txBox="1"/>
          <p:nvPr/>
        </p:nvSpPr>
        <p:spPr>
          <a:xfrm>
            <a:off x="187044" y="1556792"/>
            <a:ext cx="1180931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ABILITY</a:t>
            </a:r>
          </a:p>
          <a:p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1.1.1.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personal intrinsic or extrinsic desire.</a:t>
            </a:r>
          </a:p>
          <a:p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1.1.2.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 and other knowledge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individual and collective reflections upon and question patterns of communication.</a:t>
            </a:r>
          </a:p>
          <a:p>
            <a:pPr algn="just"/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1.1.3.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Tolerance for uncertainty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individual’s attitude about and level of comfort in uncertain situations.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CE9F5B3-F30B-49D4-9121-0DF70E83CC09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76606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353ED7-7FFE-4CD9-A536-DFEEBBC4FA3D}"/>
              </a:ext>
            </a:extLst>
          </p:cNvPr>
          <p:cNvSpPr txBox="1"/>
          <p:nvPr/>
        </p:nvSpPr>
        <p:spPr>
          <a:xfrm>
            <a:off x="187044" y="1556792"/>
            <a:ext cx="1180931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1.1.1. Motivation</a:t>
            </a:r>
          </a:p>
          <a:p>
            <a:endParaRPr lang="pt-B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-Intrinsic motivation makes intercultural communication a 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voluntary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rewarding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lifelong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learning process.</a:t>
            </a:r>
          </a:p>
          <a:p>
            <a:endParaRPr lang="en-US" sz="1050" b="0" i="0" dirty="0">
              <a:solidFill>
                <a:srgbClr val="000000"/>
              </a:solidFill>
              <a:effectLst/>
              <a:latin typeface="british_counci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-Extrinsic, meaning that the desire for intercultural communication is driven by 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outside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reward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like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money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or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recognition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-Context may further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person’s motivation to communicate </a:t>
            </a:r>
            <a:r>
              <a:rPr lang="en-US" sz="2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cultures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-Members of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 groups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often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motivated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members of 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nondominant groups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(who are 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to adapt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Having more power in communication encounters can create an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unbalanced situation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EA724B6-E954-4594-A548-FC2E12F89475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88809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353ED7-7FFE-4CD9-A536-DFEEBBC4FA3D}"/>
              </a:ext>
            </a:extLst>
          </p:cNvPr>
          <p:cNvSpPr txBox="1"/>
          <p:nvPr/>
        </p:nvSpPr>
        <p:spPr>
          <a:xfrm>
            <a:off x="187044" y="1556792"/>
            <a:ext cx="11809312" cy="523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1.1.2. Self- and other knowledge</a:t>
            </a:r>
          </a:p>
          <a:p>
            <a:endParaRPr lang="pt-B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-Developing cultural self-awareness often requires us </a:t>
            </a:r>
            <a:r>
              <a:rPr lang="en-US" sz="2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listen to people who are different from us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This may be uncomfortable, because we may realize that people think of our identities differently than we thought.</a:t>
            </a:r>
          </a:p>
          <a:p>
            <a:pPr algn="just"/>
            <a:endParaRPr lang="en-US" sz="28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50" b="0" i="0" dirty="0">
              <a:solidFill>
                <a:srgbClr val="000000"/>
              </a:solidFill>
              <a:effectLst/>
              <a:latin typeface="british_counci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-Developing other-knowledge by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 and thoughtful encounters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with other cultures can be a way to start moving away from stereotypes. Having friends, co-workers, neighbors with whom we do not share cultural identities can be a reliable source for knowledge; however,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educating oneself on otherness requires studying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for sources not responses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]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8453801-3801-4944-A796-656907AF15BA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89699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353ED7-7FFE-4CD9-A536-DFEEBBC4FA3D}"/>
              </a:ext>
            </a:extLst>
          </p:cNvPr>
          <p:cNvSpPr txBox="1"/>
          <p:nvPr/>
        </p:nvSpPr>
        <p:spPr>
          <a:xfrm>
            <a:off x="187044" y="1348800"/>
            <a:ext cx="118093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1.1.3. Tolerance for uncertainty</a:t>
            </a:r>
          </a:p>
          <a:p>
            <a:endParaRPr lang="pt-BR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-Some people perform better in uncertain situations than others, and 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intercultural encounters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often bring up 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are often wondering what we 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shouldn’t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anxiety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that an individual with a low tolerance for uncertainty feels 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 lead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them to </a:t>
            </a:r>
            <a:r>
              <a:rPr lang="en-US" sz="2800" b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leave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situation or otherwise </a:t>
            </a:r>
            <a:r>
              <a:rPr lang="en-US" sz="2800" b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communicate in a less competent manner</a:t>
            </a:r>
            <a:r>
              <a:rPr lang="en-US" sz="2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24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Intrinsically motivated individuals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have a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tolerance for uncertainty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their curiosity leads them to </a:t>
            </a:r>
            <a:r>
              <a:rPr lang="en-US" sz="2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others who are different because they find the self- and other-knowledge gained </a:t>
            </a:r>
            <a:r>
              <a:rPr lang="en-US" sz="2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rewarding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2B4FD7F-F1EB-47C8-A81D-D6FA7DC7DAAA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90724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353ED7-7FFE-4CD9-A536-DFEEBBC4FA3D}"/>
              </a:ext>
            </a:extLst>
          </p:cNvPr>
          <p:cNvSpPr txBox="1"/>
          <p:nvPr/>
        </p:nvSpPr>
        <p:spPr>
          <a:xfrm>
            <a:off x="187044" y="1556792"/>
            <a:ext cx="1180931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UNDERSTANDING CULTURES</a:t>
            </a:r>
          </a:p>
          <a:p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1.2.1.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Studying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ask about sources to representatives of the cultural identity(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of interest/relevance.</a:t>
            </a:r>
          </a:p>
          <a:p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1.2.2.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compare sources and multiple voices.</a:t>
            </a:r>
          </a:p>
          <a:p>
            <a:pPr algn="just"/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1.2.3.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access the new repertoire to intercultural interactions and learn from mistakes.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B140E85-01D8-4FBA-B207-E5F0B7EA0985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2531900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D4353ED7-7FFE-4CD9-A536-DFEEBBC4FA3D}"/>
              </a:ext>
            </a:extLst>
          </p:cNvPr>
          <p:cNvSpPr txBox="1"/>
          <p:nvPr/>
        </p:nvSpPr>
        <p:spPr>
          <a:xfrm>
            <a:off x="187044" y="1556792"/>
            <a:ext cx="118093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BB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 COMMUNICATION</a:t>
            </a:r>
          </a:p>
          <a:p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1.3.1.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address issues explicitly.</a:t>
            </a:r>
          </a:p>
          <a:p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1.3.2.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Dialogue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share viewpoints based on self- and/or other-knowledge.</a:t>
            </a:r>
          </a:p>
          <a:p>
            <a:pPr algn="just"/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1.3.3.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interculture (rather than compromise).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3BF156E-533A-4FD5-8A30-22964B6D95D2}"/>
              </a:ext>
            </a:extLst>
          </p:cNvPr>
          <p:cNvSpPr/>
          <p:nvPr/>
        </p:nvSpPr>
        <p:spPr>
          <a:xfrm>
            <a:off x="0" y="0"/>
            <a:ext cx="12183400" cy="119248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Brazilian [insert any stereotype here]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and promoting intercultural communicative competence in language classes </a:t>
            </a:r>
          </a:p>
        </p:txBody>
      </p:sp>
    </p:spTree>
    <p:extLst>
      <p:ext uri="{BB962C8B-B14F-4D97-AF65-F5344CB8AC3E}">
        <p14:creationId xmlns:p14="http://schemas.microsoft.com/office/powerpoint/2010/main" val="11822996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3404</TotalTime>
  <Words>1943</Words>
  <Application>Microsoft Office PowerPoint</Application>
  <PresentationFormat>Widescreen</PresentationFormat>
  <Paragraphs>260</Paragraphs>
  <Slides>31</Slides>
  <Notes>3</Notes>
  <HiddenSlides>0</HiddenSlides>
  <MMClips>2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british_council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Saraiva Carilo, Michele</dc:creator>
  <cp:lastModifiedBy>Michele Carilo</cp:lastModifiedBy>
  <cp:revision>91</cp:revision>
  <dcterms:created xsi:type="dcterms:W3CDTF">2020-10-21T20:31:15Z</dcterms:created>
  <dcterms:modified xsi:type="dcterms:W3CDTF">2020-12-01T04:30:59Z</dcterms:modified>
</cp:coreProperties>
</file>